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21" r:id="rId3"/>
    <p:sldId id="323" r:id="rId4"/>
    <p:sldId id="325" r:id="rId5"/>
    <p:sldId id="263" r:id="rId6"/>
  </p:sldIdLst>
  <p:sldSz cx="9144000" cy="5143500" type="screen16x9"/>
  <p:notesSz cx="6858000" cy="9144000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6400" indent="-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5975" indent="-1000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2375" indent="-1492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1950" indent="-2000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5AA9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586" autoAdjust="0"/>
  </p:normalViewPr>
  <p:slideViewPr>
    <p:cSldViewPr>
      <p:cViewPr>
        <p:scale>
          <a:sx n="100" d="100"/>
          <a:sy n="100" d="100"/>
        </p:scale>
        <p:origin x="-1992" y="-894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6C587F-5160-4220-A71E-8E877B25CA1D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10F245-2E2E-4A0C-95D2-D467B9A54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24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640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23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550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3720-8A8B-4246-8FA3-F205469F3D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219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2214-B2D5-488B-A1CF-F15B6B739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7420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F3A6-4877-4CBE-8CD4-0DFF3ACE5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512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242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C5A2-38E1-42F1-B91C-7C5D1DC7D7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719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93E5-E27B-4E49-BCBF-8F990A33B7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4052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2572290"/>
            <a:ext cx="7320689" cy="22548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FA71-5666-48B2-9814-95F2D6458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3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AE00-FD3A-493D-872A-BFAE4D2DB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6727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3B0E-AA03-448E-B2BF-69A4691406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1849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BF4A-09D5-4BE7-A933-FC125DE70A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817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4405313"/>
            <a:ext cx="566738" cy="488950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985C27BB-D5BD-4CFC-BB6A-21519427CE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779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2618-DF89-4B14-BB3B-65BEDCB69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4361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011630A-572D-4274-A6D2-EEE553ED45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01" r:id="rId6"/>
    <p:sldLayoutId id="2147484211" r:id="rId7"/>
    <p:sldLayoutId id="2147484212" r:id="rId8"/>
    <p:sldLayoutId id="2147484202" r:id="rId9"/>
    <p:sldLayoutId id="2147484203" r:id="rId10"/>
    <p:sldLayoutId id="2147484204" r:id="rId11"/>
    <p:sldLayoutId id="2147484205" r:id="rId12"/>
  </p:sldLayoutIdLst>
  <p:transition/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44669B115004C91FD504C0A52C6B197AB6CB2D7DDF1AA12496F38E99C9416C7C17088B80937CD58CC133684F23A62479D5417BFE07BACBCO2x1K" TargetMode="External"/><Relationship Id="rId2" Type="http://schemas.openxmlformats.org/officeDocument/2006/relationships/hyperlink" Target="consultantplus://offline/ref=A44669B115004C91FD504C0A52C6B197A96BBBD4D8F6AA12496F38E99C9416C7C17088B80936C45BCD133684F23A62479D5417BFE07BACBCO2x1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46125" y="2424113"/>
            <a:ext cx="7773988" cy="2449512"/>
          </a:xfrm>
        </p:spPr>
        <p:txBody>
          <a:bodyPr/>
          <a:lstStyle/>
          <a:p>
            <a:pPr algn="ctr" eaLnBrk="1" hangingPunct="1"/>
            <a:r>
              <a:rPr lang="ru-RU" altLang="ru-RU" sz="2000" dirty="0" smtClean="0"/>
              <a:t>Доклад  начальника отдела урегулирования задолженности  </a:t>
            </a:r>
            <a:r>
              <a:rPr lang="en-US" altLang="ru-RU" sz="2000" dirty="0" smtClean="0"/>
              <a:t/>
            </a:r>
            <a:br>
              <a:rPr lang="en-US" altLang="ru-RU" sz="2000" dirty="0" smtClean="0"/>
            </a:br>
            <a:r>
              <a:rPr lang="ru-RU" altLang="ru-RU" sz="2000" dirty="0" smtClean="0"/>
              <a:t>С. А. </a:t>
            </a:r>
            <a:r>
              <a:rPr lang="ru-RU" altLang="ru-RU" sz="2000" dirty="0" err="1" smtClean="0"/>
              <a:t>Жарковской</a:t>
            </a:r>
            <a:r>
              <a:rPr lang="ru-RU" altLang="ru-RU" sz="2000" dirty="0" smtClean="0"/>
              <a:t>  по теме «Урегулирование и взыскание задолженности 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7975" y="1738313"/>
            <a:ext cx="3571875" cy="685800"/>
          </a:xfrm>
          <a:prstGeom prst="rect">
            <a:avLst/>
          </a:prstGeom>
        </p:spPr>
        <p:txBody>
          <a:bodyPr lIns="81630" tIns="40815" rIns="81630" bIns="40815" anchor="ctr"/>
          <a:lstStyle/>
          <a:p>
            <a:pPr algn="ctr" defTabSz="816296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УПРАВЛЕНИЕ ФЕДЕРАЛЬНОЙ НАЛОГОВОЙ СЛУЖБЫ ПО САРАТОВСКОЙ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822325" y="376238"/>
            <a:ext cx="7337425" cy="828675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600" smtClean="0"/>
              <a:t>Источники образования задолженности по налогам, в случае их не уплаты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3B536-A03B-40A4-801E-FFC18B8671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9" name="Picture 2" descr="https://domodeko-dom.edumsko.ru/uploads/1600/1527/section/367170/img16.jpg?15428869485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35646"/>
            <a:ext cx="3387436" cy="2664229"/>
          </a:xfrm>
          <a:effectLst>
            <a:glow>
              <a:schemeClr val="accent1"/>
            </a:glow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4427984" y="1495425"/>
            <a:ext cx="2736304" cy="86030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Представление налоговой декларации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0736" y="3741010"/>
            <a:ext cx="2736304" cy="86030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Начисление имущественных налогов</a:t>
            </a:r>
          </a:p>
          <a:p>
            <a:pPr algn="ctr">
              <a:defRPr/>
            </a:pPr>
            <a:r>
              <a:rPr lang="ru-RU" b="1" dirty="0"/>
              <a:t> физическим лицам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571750"/>
            <a:ext cx="2736304" cy="86030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Проведенная налоговая проверка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822325" y="376238"/>
            <a:ext cx="7337425" cy="828675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600" smtClean="0"/>
              <a:t>Последовательность принимаемых мер принудительного взыскания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20F09A-FEAC-402B-8992-14A491DACE8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1268" name="Рисунок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9075"/>
            <a:ext cx="1820863" cy="1104900"/>
          </a:xfrm>
        </p:spPr>
      </p:pic>
      <p:pic>
        <p:nvPicPr>
          <p:cNvPr id="11269" name="Picture 34" descr="E:\слайды\1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97000"/>
            <a:ext cx="11636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94100"/>
            <a:ext cx="1290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2763838" y="4751388"/>
            <a:ext cx="1450975" cy="19367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ФССП</a:t>
            </a: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1517216" y="1491628"/>
            <a:ext cx="2113183" cy="1044117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Направление требования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003798"/>
            <a:ext cx="1944216" cy="86030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Выявление недоимки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900113" y="2535238"/>
            <a:ext cx="0" cy="4683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517650" y="2284413"/>
            <a:ext cx="317500" cy="7239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 bwMode="auto">
          <a:xfrm rot="20638997">
            <a:off x="4600246" y="1500020"/>
            <a:ext cx="3016537" cy="617858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Выставление поручений на счета</a:t>
            </a:r>
            <a:endParaRPr lang="ru-RU" sz="1400" b="1" dirty="0"/>
          </a:p>
        </p:txBody>
      </p:sp>
      <p:pic>
        <p:nvPicPr>
          <p:cNvPr id="22" name="Picture 18" descr="E:\слайды\depositphotos_29277937-stock-illustration-business-icons-management-and-human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2" t="75858" r="4922" b="8592"/>
          <a:stretch/>
        </p:blipFill>
        <p:spPr bwMode="auto">
          <a:xfrm>
            <a:off x="7668344" y="1840974"/>
            <a:ext cx="804514" cy="59758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E:\слайды\depositphotos_29277929-stock-illustration-business-icons-management-and-human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6" t="6506" r="29398" b="73882"/>
          <a:stretch/>
        </p:blipFill>
        <p:spPr bwMode="auto">
          <a:xfrm>
            <a:off x="7668344" y="1070387"/>
            <a:ext cx="791289" cy="6524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 bwMode="auto">
          <a:xfrm rot="20636545">
            <a:off x="4424656" y="2286269"/>
            <a:ext cx="3175471" cy="607696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Приостановка операций по счетам</a:t>
            </a:r>
          </a:p>
        </p:txBody>
      </p:sp>
      <p:sp>
        <p:nvSpPr>
          <p:cNvPr id="28" name="Стрелка влево 27"/>
          <p:cNvSpPr/>
          <p:nvPr/>
        </p:nvSpPr>
        <p:spPr bwMode="auto">
          <a:xfrm rot="19983292">
            <a:off x="4103262" y="3169158"/>
            <a:ext cx="3674960" cy="850720"/>
          </a:xfrm>
          <a:prstGeom prst="leftArrow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Принятие решения об </a:t>
            </a:r>
            <a:r>
              <a:rPr lang="ru-RU" sz="1400" b="1" dirty="0" err="1"/>
              <a:t>об</a:t>
            </a:r>
            <a:r>
              <a:rPr lang="ru-RU" sz="1400" b="1" dirty="0"/>
              <a:t> обращении взыскания за счет имущества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3302000" y="2373313"/>
            <a:ext cx="1400175" cy="19367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Должник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822325" y="376238"/>
            <a:ext cx="7337425" cy="828675"/>
          </a:xfrm>
        </p:spPr>
        <p:txBody>
          <a:bodyPr/>
          <a:lstStyle/>
          <a:p>
            <a:pPr algn="ctr" defTabSz="815975" fontAlgn="base">
              <a:spcAft>
                <a:spcPct val="0"/>
              </a:spcAft>
            </a:pPr>
            <a:r>
              <a:rPr lang="ru-RU" altLang="ru-RU" sz="2200" smtClean="0"/>
              <a:t>Основания для предоставления отсрочки (рассрочки)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6F32C-A393-412B-B2F1-4F0343DCD32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2292" name="Объект 1"/>
          <p:cNvSpPr>
            <a:spLocks noGrp="1"/>
          </p:cNvSpPr>
          <p:nvPr>
            <p:ph idx="1"/>
          </p:nvPr>
        </p:nvSpPr>
        <p:spPr>
          <a:xfrm>
            <a:off x="822325" y="987425"/>
            <a:ext cx="7321550" cy="3840163"/>
          </a:xfrm>
        </p:spPr>
        <p:txBody>
          <a:bodyPr/>
          <a:lstStyle/>
          <a:p>
            <a:pPr marL="284163"/>
            <a:r>
              <a:rPr lang="ru-RU" altLang="ru-RU" sz="1400" smtClean="0">
                <a:solidFill>
                  <a:srgbClr val="0070C0"/>
                </a:solidFill>
              </a:rPr>
              <a:t>1) причинение лицу ущерба в результате стихийного бедствия, технологической катастрофы или иных обстоятельств </a:t>
            </a:r>
            <a:r>
              <a:rPr lang="ru-RU" altLang="ru-RU" sz="1400" b="0" u="sng" smtClean="0">
                <a:solidFill>
                  <a:srgbClr val="0070C0"/>
                </a:solidFill>
                <a:hlinkClick r:id="rId2"/>
              </a:rPr>
              <a:t>непреодолимой силы</a:t>
            </a:r>
            <a:r>
              <a:rPr lang="ru-RU" altLang="ru-RU" sz="1400" b="0" u="sng" smtClean="0">
                <a:solidFill>
                  <a:srgbClr val="0070C0"/>
                </a:solidFill>
              </a:rPr>
              <a:t>;</a:t>
            </a:r>
          </a:p>
          <a:p>
            <a:pPr marL="284163"/>
            <a:r>
              <a:rPr lang="ru-RU" altLang="ru-RU" sz="1400" smtClean="0">
                <a:solidFill>
                  <a:srgbClr val="0070C0"/>
                </a:solidFill>
              </a:rPr>
              <a:t>2) непредоставление (несвоевременное предоставление) бюджетных ассигнований и (или) лимитов бюджетных обязательств заинтересованному лицу </a:t>
            </a:r>
          </a:p>
          <a:p>
            <a:pPr marL="284163"/>
            <a:r>
              <a:rPr lang="ru-RU" altLang="ru-RU" sz="1400" smtClean="0">
                <a:solidFill>
                  <a:srgbClr val="0070C0"/>
                </a:solidFill>
              </a:rPr>
              <a:t>3) угроза возникновения признаков несостоятельности (банкротства) заинтересованного лица в случае единовременной уплаты им налога;</a:t>
            </a:r>
          </a:p>
          <a:p>
            <a:pPr marL="284163"/>
            <a:r>
              <a:rPr lang="ru-RU" altLang="ru-RU" sz="1400" smtClean="0">
                <a:solidFill>
                  <a:srgbClr val="0070C0"/>
                </a:solidFill>
              </a:rPr>
              <a:t>4) имущественное положение физического лица исключает возможность единовременной уплаты налога;</a:t>
            </a:r>
          </a:p>
          <a:p>
            <a:pPr marL="284163"/>
            <a:r>
              <a:rPr lang="ru-RU" altLang="ru-RU" sz="1400" smtClean="0">
                <a:solidFill>
                  <a:srgbClr val="0070C0"/>
                </a:solidFill>
              </a:rPr>
              <a:t>5) производство и (или) реализация товаров, работ или услуг заинтересованным лицом носит </a:t>
            </a:r>
            <a:r>
              <a:rPr lang="ru-RU" altLang="ru-RU" sz="1400" smtClean="0">
                <a:solidFill>
                  <a:srgbClr val="0070C0"/>
                </a:solidFill>
                <a:hlinkClick r:id="rId3"/>
              </a:rPr>
              <a:t>сезонный характер</a:t>
            </a:r>
            <a:r>
              <a:rPr lang="ru-RU" altLang="ru-RU" sz="1400" smtClean="0">
                <a:solidFill>
                  <a:srgbClr val="0070C0"/>
                </a:solidFill>
              </a:rPr>
              <a:t>;</a:t>
            </a:r>
          </a:p>
          <a:p>
            <a:pPr marL="284163"/>
            <a:r>
              <a:rPr lang="ru-RU" altLang="ru-RU" sz="1400" smtClean="0">
                <a:solidFill>
                  <a:srgbClr val="0070C0"/>
                </a:solidFill>
              </a:rPr>
              <a:t>6) при наличии оснований для предоставления отсрочки или рассрочки по уплате налогов, подлежащих уплате в связи с перемещением товаров через таможенную границу </a:t>
            </a:r>
          </a:p>
          <a:p>
            <a:pPr marL="284163"/>
            <a:r>
              <a:rPr lang="ru-RU" altLang="ru-RU" sz="1400" smtClean="0">
                <a:solidFill>
                  <a:srgbClr val="0070C0"/>
                </a:solidFill>
              </a:rPr>
              <a:t>7) невозможность единовременной уплаты сумм налогов, сборов, страховых взносов, пеней и штрафов, подлежащих уплате в бюджетную систему Российской Федерации по результатам налоговой проверки </a:t>
            </a:r>
            <a:endParaRPr lang="ru-RU" altLang="ru-RU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+mj-lt"/>
              <a:defRPr sz="2800">
                <a:solidFill>
                  <a:srgbClr val="005AA9"/>
                </a:solidFill>
                <a:latin typeface="Calibri" pitchFamily="34" charset="0"/>
              </a:defRPr>
            </a:lvl1pPr>
            <a:lvl2pPr marL="581025" indent="-222250" eaLnBrk="0" hangingPunct="0">
              <a:spcBef>
                <a:spcPct val="20000"/>
              </a:spcBef>
              <a:buFont typeface="Arial" pitchFamily="34" charset="0"/>
              <a:defRPr sz="1900">
                <a:solidFill>
                  <a:srgbClr val="504F53"/>
                </a:solidFill>
                <a:latin typeface="Calibri" pitchFamily="34" charset="0"/>
              </a:defRPr>
            </a:lvl2pPr>
            <a:lvl3pPr marL="893763" indent="-177800" eaLnBrk="0" hangingPunct="0">
              <a:spcBef>
                <a:spcPct val="20000"/>
              </a:spcBef>
              <a:buFont typeface="Arial" pitchFamily="34" charset="0"/>
              <a:buChar char="•"/>
              <a:defRPr sz="1900">
                <a:solidFill>
                  <a:srgbClr val="504F53"/>
                </a:solidFill>
                <a:latin typeface="Calibri" pitchFamily="34" charset="0"/>
              </a:defRPr>
            </a:lvl3pPr>
            <a:lvl4pPr marL="1250950" indent="-177800" algn="just" eaLnBrk="0" hangingPunct="0">
              <a:lnSpc>
                <a:spcPts val="1413"/>
              </a:lnSpc>
              <a:spcBef>
                <a:spcPts val="313"/>
              </a:spcBef>
              <a:buFont typeface="Arial" pitchFamily="34" charset="0"/>
              <a:defRPr sz="1300">
                <a:solidFill>
                  <a:srgbClr val="504F53"/>
                </a:solidFill>
                <a:latin typeface="Calibri" pitchFamily="34" charset="0"/>
              </a:defRPr>
            </a:lvl4pPr>
            <a:lvl5pPr marL="1609725" indent="-177800" eaLnBrk="0" hangingPunct="0">
              <a:lnSpc>
                <a:spcPts val="1413"/>
              </a:lnSpc>
              <a:spcBef>
                <a:spcPts val="313"/>
              </a:spcBef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5pPr>
            <a:lvl6pPr marL="2066925" indent="-177800" defTabSz="815975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6pPr>
            <a:lvl7pPr marL="2524125" indent="-177800" defTabSz="815975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7pPr>
            <a:lvl8pPr marL="2981325" indent="-177800" defTabSz="815975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8pPr>
            <a:lvl9pPr marL="3438525" indent="-177800" defTabSz="815975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defTabSz="815975" eaLnBrk="1" fontAlgn="base" hangingPunct="1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smtClean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3315" name="Picture 5" descr="Герб-цв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7425"/>
            <a:ext cx="4865688" cy="2776538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4163" y="577850"/>
            <a:ext cx="5911850" cy="622300"/>
          </a:xfrm>
          <a:prstGeom prst="rect">
            <a:avLst/>
          </a:prstGeom>
        </p:spPr>
        <p:txBody>
          <a:bodyPr wrap="none" lIns="81630" tIns="40815" rIns="81630" bIns="40815" anchor="ctr">
            <a:normAutofit lnSpcReduction="10000"/>
          </a:bodyPr>
          <a:lstStyle/>
          <a:p>
            <a:pPr algn="ctr" defTabSz="816296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Спасибо за внимание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2404</TotalTime>
  <Words>214</Words>
  <Application>Microsoft Office PowerPoint</Application>
  <PresentationFormat>Экран (16:9)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Arial</vt:lpstr>
      <vt:lpstr>+mj-lt</vt:lpstr>
      <vt:lpstr>Present_FNS2012_A4</vt:lpstr>
      <vt:lpstr>Доклад  начальника отдела урегулирования задолженности   С. А. Жарковской  по теме «Урегулирование и взыскание задолженности »</vt:lpstr>
      <vt:lpstr>Источники образования задолженности по налогам, в случае их не уплаты</vt:lpstr>
      <vt:lpstr>Последовательность принимаемых мер принудительного взыскания</vt:lpstr>
      <vt:lpstr>Основания для предоставления отсрочки (рассрочки)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(6400-00-857) Ходосова Анастасия Владимировна</dc:creator>
  <cp:lastModifiedBy>(6400-00-889) Сметанников Сергей Станеславович</cp:lastModifiedBy>
  <cp:revision>230</cp:revision>
  <dcterms:created xsi:type="dcterms:W3CDTF">2013-04-15T08:51:29Z</dcterms:created>
  <dcterms:modified xsi:type="dcterms:W3CDTF">2020-02-26T10:20:25Z</dcterms:modified>
</cp:coreProperties>
</file>